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B3828BA5-2FC4-4D1A-B534-5D896EAE5465}">
          <p14:sldIdLst>
            <p14:sldId id="256"/>
          </p14:sldIdLst>
        </p14:section>
        <p14:section name="Definition" id="{2DFDCDB4-B959-4171-907A-4AD042218EBF}">
          <p14:sldIdLst>
            <p14:sldId id="257"/>
          </p14:sldIdLst>
        </p14:section>
        <p14:section name="Population Statistics" id="{7C02B5B2-8CDE-41A0-8B53-A8C7CE0E1270}">
          <p14:sldIdLst>
            <p14:sldId id="258"/>
          </p14:sldIdLst>
        </p14:section>
        <p14:section name="Population Growth Factors" id="{2F60AA89-85F2-4927-A17D-9807D4D0386A}">
          <p14:sldIdLst>
            <p14:sldId id="259"/>
          </p14:sldIdLst>
        </p14:section>
        <p14:section name="Population Challenges" id="{B5DC6BAE-9FDA-4DAC-9BC9-1C11675EA8B0}">
          <p14:sldIdLst>
            <p14:sldId id="260"/>
            <p14:sldId id="261"/>
          </p14:sldIdLst>
        </p14:section>
        <p14:section name="Important Issue" id="{A9FC4BA1-01C1-4611-87A3-D39B9F06BAFB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"/>
    </p:cViewPr>
  </p:sorterViewPr>
  <p:notesViewPr>
    <p:cSldViewPr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BE304B-525B-43E2-95BC-A45B3BF32FD5}" type="doc">
      <dgm:prSet loTypeId="urn:microsoft.com/office/officeart/2005/8/layout/list1" loCatId="list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AEAAA5-7165-4252-ADD7-4B4F3C8A1273}">
      <dgm:prSet phldrT="[Text]"/>
      <dgm:spPr/>
      <dgm:t>
        <a:bodyPr/>
        <a:lstStyle/>
        <a:p>
          <a:r>
            <a:rPr lang="tr-TR" dirty="0"/>
            <a:t>Fertility Rate</a:t>
          </a:r>
          <a:endParaRPr lang="en-US" dirty="0"/>
        </a:p>
      </dgm:t>
    </dgm:pt>
    <dgm:pt modelId="{F0681B81-1451-476B-83D7-A037FEE7BE4A}" type="parTrans" cxnId="{F5D4DD24-837F-4653-B398-DA7B3D523936}">
      <dgm:prSet/>
      <dgm:spPr/>
      <dgm:t>
        <a:bodyPr/>
        <a:lstStyle/>
        <a:p>
          <a:endParaRPr lang="en-US"/>
        </a:p>
      </dgm:t>
    </dgm:pt>
    <dgm:pt modelId="{404ABFE0-4AED-4C26-B0E5-FE3D3C812ADC}" type="sibTrans" cxnId="{F5D4DD24-837F-4653-B398-DA7B3D523936}">
      <dgm:prSet/>
      <dgm:spPr/>
      <dgm:t>
        <a:bodyPr/>
        <a:lstStyle/>
        <a:p>
          <a:endParaRPr lang="en-US"/>
        </a:p>
      </dgm:t>
    </dgm:pt>
    <dgm:pt modelId="{37E6671D-2CD9-4821-9596-A404D2C79D6E}">
      <dgm:prSet phldrT="[Text]"/>
      <dgm:spPr/>
      <dgm:t>
        <a:bodyPr/>
        <a:lstStyle/>
        <a:p>
          <a:r>
            <a:rPr lang="tr-TR" dirty="0"/>
            <a:t>Age Structure</a:t>
          </a:r>
          <a:endParaRPr lang="en-US" dirty="0"/>
        </a:p>
      </dgm:t>
    </dgm:pt>
    <dgm:pt modelId="{97A1F295-1655-49A6-BA12-D204FC97B2BD}" type="parTrans" cxnId="{5FA31A08-32D3-4558-8F25-F71C7C56A644}">
      <dgm:prSet/>
      <dgm:spPr/>
      <dgm:t>
        <a:bodyPr/>
        <a:lstStyle/>
        <a:p>
          <a:endParaRPr lang="en-US"/>
        </a:p>
      </dgm:t>
    </dgm:pt>
    <dgm:pt modelId="{059C5116-7B53-4398-B2F3-E2451EF3B314}" type="sibTrans" cxnId="{5FA31A08-32D3-4558-8F25-F71C7C56A644}">
      <dgm:prSet/>
      <dgm:spPr/>
      <dgm:t>
        <a:bodyPr/>
        <a:lstStyle/>
        <a:p>
          <a:endParaRPr lang="en-US"/>
        </a:p>
      </dgm:t>
    </dgm:pt>
    <dgm:pt modelId="{05D4C6C5-531F-4DED-BD5A-B4DA1DF0D8E4}">
      <dgm:prSet phldrT="[Text]"/>
      <dgm:spPr/>
      <dgm:t>
        <a:bodyPr/>
        <a:lstStyle/>
        <a:p>
          <a:r>
            <a:rPr lang="tr-TR" dirty="0"/>
            <a:t>Infant Mortality Rate</a:t>
          </a:r>
          <a:endParaRPr lang="en-US" dirty="0"/>
        </a:p>
      </dgm:t>
    </dgm:pt>
    <dgm:pt modelId="{084F1D83-17F9-4C8D-9A0E-02AF75F4841B}" type="parTrans" cxnId="{6AB3662A-4845-4E2B-928F-561B8D89460E}">
      <dgm:prSet/>
      <dgm:spPr/>
      <dgm:t>
        <a:bodyPr/>
        <a:lstStyle/>
        <a:p>
          <a:endParaRPr lang="en-US"/>
        </a:p>
      </dgm:t>
    </dgm:pt>
    <dgm:pt modelId="{DB96411A-F911-4D82-9B2F-8DB7CCEBE88E}" type="sibTrans" cxnId="{6AB3662A-4845-4E2B-928F-561B8D89460E}">
      <dgm:prSet/>
      <dgm:spPr/>
      <dgm:t>
        <a:bodyPr/>
        <a:lstStyle/>
        <a:p>
          <a:endParaRPr lang="en-US"/>
        </a:p>
      </dgm:t>
    </dgm:pt>
    <dgm:pt modelId="{5835B922-0222-4B9F-A0FD-280CD45E814F}" type="pres">
      <dgm:prSet presAssocID="{3ABE304B-525B-43E2-95BC-A45B3BF32FD5}" presName="linear" presStyleCnt="0">
        <dgm:presLayoutVars>
          <dgm:dir/>
          <dgm:animLvl val="lvl"/>
          <dgm:resizeHandles val="exact"/>
        </dgm:presLayoutVars>
      </dgm:prSet>
      <dgm:spPr/>
    </dgm:pt>
    <dgm:pt modelId="{A549C329-143A-41B8-A87C-A6F5D7AE4FA6}" type="pres">
      <dgm:prSet presAssocID="{10AEAAA5-7165-4252-ADD7-4B4F3C8A1273}" presName="parentLin" presStyleCnt="0"/>
      <dgm:spPr/>
    </dgm:pt>
    <dgm:pt modelId="{03DF9A06-5268-4523-BB79-10B6611B9967}" type="pres">
      <dgm:prSet presAssocID="{10AEAAA5-7165-4252-ADD7-4B4F3C8A1273}" presName="parentLeftMargin" presStyleLbl="node1" presStyleIdx="0" presStyleCnt="3"/>
      <dgm:spPr/>
    </dgm:pt>
    <dgm:pt modelId="{0BB68717-7D7E-45DB-BB56-B85DE4E0E77F}" type="pres">
      <dgm:prSet presAssocID="{10AEAAA5-7165-4252-ADD7-4B4F3C8A127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74B1E9E-11BC-43D0-B0CA-AF510CD1B35D}" type="pres">
      <dgm:prSet presAssocID="{10AEAAA5-7165-4252-ADD7-4B4F3C8A1273}" presName="negativeSpace" presStyleCnt="0"/>
      <dgm:spPr/>
    </dgm:pt>
    <dgm:pt modelId="{48136B83-5078-4337-A3E3-2E366578FD15}" type="pres">
      <dgm:prSet presAssocID="{10AEAAA5-7165-4252-ADD7-4B4F3C8A1273}" presName="childText" presStyleLbl="conFgAcc1" presStyleIdx="0" presStyleCnt="3">
        <dgm:presLayoutVars>
          <dgm:bulletEnabled val="1"/>
        </dgm:presLayoutVars>
      </dgm:prSet>
      <dgm:spPr/>
    </dgm:pt>
    <dgm:pt modelId="{E075E714-7B01-4585-A6A0-6E51ECB3F05B}" type="pres">
      <dgm:prSet presAssocID="{404ABFE0-4AED-4C26-B0E5-FE3D3C812ADC}" presName="spaceBetweenRectangles" presStyleCnt="0"/>
      <dgm:spPr/>
    </dgm:pt>
    <dgm:pt modelId="{38D9850D-A415-4605-953B-8C23CC1924AC}" type="pres">
      <dgm:prSet presAssocID="{37E6671D-2CD9-4821-9596-A404D2C79D6E}" presName="parentLin" presStyleCnt="0"/>
      <dgm:spPr/>
    </dgm:pt>
    <dgm:pt modelId="{34ECBD17-6396-4946-8271-27589EA09601}" type="pres">
      <dgm:prSet presAssocID="{37E6671D-2CD9-4821-9596-A404D2C79D6E}" presName="parentLeftMargin" presStyleLbl="node1" presStyleIdx="0" presStyleCnt="3"/>
      <dgm:spPr/>
    </dgm:pt>
    <dgm:pt modelId="{9DB84E1E-0662-45F2-9ABF-20A6EE88BD4E}" type="pres">
      <dgm:prSet presAssocID="{37E6671D-2CD9-4821-9596-A404D2C79D6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C75B2C2-290B-4F7D-B905-AEB3DDC937A4}" type="pres">
      <dgm:prSet presAssocID="{37E6671D-2CD9-4821-9596-A404D2C79D6E}" presName="negativeSpace" presStyleCnt="0"/>
      <dgm:spPr/>
    </dgm:pt>
    <dgm:pt modelId="{E0507952-E32D-42B4-84F4-4B9923AAF1E5}" type="pres">
      <dgm:prSet presAssocID="{37E6671D-2CD9-4821-9596-A404D2C79D6E}" presName="childText" presStyleLbl="conFgAcc1" presStyleIdx="1" presStyleCnt="3">
        <dgm:presLayoutVars>
          <dgm:bulletEnabled val="1"/>
        </dgm:presLayoutVars>
      </dgm:prSet>
      <dgm:spPr/>
    </dgm:pt>
    <dgm:pt modelId="{480DB3A3-5B85-489C-97E3-C8E7707BFCFC}" type="pres">
      <dgm:prSet presAssocID="{059C5116-7B53-4398-B2F3-E2451EF3B314}" presName="spaceBetweenRectangles" presStyleCnt="0"/>
      <dgm:spPr/>
    </dgm:pt>
    <dgm:pt modelId="{7C15A87F-10AF-49EB-A1FC-5E78E3E5B914}" type="pres">
      <dgm:prSet presAssocID="{05D4C6C5-531F-4DED-BD5A-B4DA1DF0D8E4}" presName="parentLin" presStyleCnt="0"/>
      <dgm:spPr/>
    </dgm:pt>
    <dgm:pt modelId="{C087A66B-D848-47A1-88C6-C8CAF885FCAB}" type="pres">
      <dgm:prSet presAssocID="{05D4C6C5-531F-4DED-BD5A-B4DA1DF0D8E4}" presName="parentLeftMargin" presStyleLbl="node1" presStyleIdx="1" presStyleCnt="3"/>
      <dgm:spPr/>
    </dgm:pt>
    <dgm:pt modelId="{3E1382B3-2245-44EE-8D7E-E40A0CA1A8F8}" type="pres">
      <dgm:prSet presAssocID="{05D4C6C5-531F-4DED-BD5A-B4DA1DF0D8E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9A12C06-1EFB-47C9-8218-4CED38025097}" type="pres">
      <dgm:prSet presAssocID="{05D4C6C5-531F-4DED-BD5A-B4DA1DF0D8E4}" presName="negativeSpace" presStyleCnt="0"/>
      <dgm:spPr/>
    </dgm:pt>
    <dgm:pt modelId="{1AE087D4-9BCA-421C-8610-188BFD6F1EC2}" type="pres">
      <dgm:prSet presAssocID="{05D4C6C5-531F-4DED-BD5A-B4DA1DF0D8E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FA31A08-32D3-4558-8F25-F71C7C56A644}" srcId="{3ABE304B-525B-43E2-95BC-A45B3BF32FD5}" destId="{37E6671D-2CD9-4821-9596-A404D2C79D6E}" srcOrd="1" destOrd="0" parTransId="{97A1F295-1655-49A6-BA12-D204FC97B2BD}" sibTransId="{059C5116-7B53-4398-B2F3-E2451EF3B314}"/>
    <dgm:cxn modelId="{CD99CD18-377D-4738-BA1A-71F03A639CC7}" type="presOf" srcId="{37E6671D-2CD9-4821-9596-A404D2C79D6E}" destId="{9DB84E1E-0662-45F2-9ABF-20A6EE88BD4E}" srcOrd="1" destOrd="0" presId="urn:microsoft.com/office/officeart/2005/8/layout/list1"/>
    <dgm:cxn modelId="{F5D4DD24-837F-4653-B398-DA7B3D523936}" srcId="{3ABE304B-525B-43E2-95BC-A45B3BF32FD5}" destId="{10AEAAA5-7165-4252-ADD7-4B4F3C8A1273}" srcOrd="0" destOrd="0" parTransId="{F0681B81-1451-476B-83D7-A037FEE7BE4A}" sibTransId="{404ABFE0-4AED-4C26-B0E5-FE3D3C812ADC}"/>
    <dgm:cxn modelId="{6AB3662A-4845-4E2B-928F-561B8D89460E}" srcId="{3ABE304B-525B-43E2-95BC-A45B3BF32FD5}" destId="{05D4C6C5-531F-4DED-BD5A-B4DA1DF0D8E4}" srcOrd="2" destOrd="0" parTransId="{084F1D83-17F9-4C8D-9A0E-02AF75F4841B}" sibTransId="{DB96411A-F911-4D82-9B2F-8DB7CCEBE88E}"/>
    <dgm:cxn modelId="{11136B2A-DACF-4D70-8695-88B8DD85C76F}" type="presOf" srcId="{10AEAAA5-7165-4252-ADD7-4B4F3C8A1273}" destId="{0BB68717-7D7E-45DB-BB56-B85DE4E0E77F}" srcOrd="1" destOrd="0" presId="urn:microsoft.com/office/officeart/2005/8/layout/list1"/>
    <dgm:cxn modelId="{8AEA1E40-C6DA-4AEA-A1F6-DAE4FF416DA1}" type="presOf" srcId="{05D4C6C5-531F-4DED-BD5A-B4DA1DF0D8E4}" destId="{C087A66B-D848-47A1-88C6-C8CAF885FCAB}" srcOrd="0" destOrd="0" presId="urn:microsoft.com/office/officeart/2005/8/layout/list1"/>
    <dgm:cxn modelId="{DEE2A758-1B3D-48E8-9D46-11A24680047E}" type="presOf" srcId="{10AEAAA5-7165-4252-ADD7-4B4F3C8A1273}" destId="{03DF9A06-5268-4523-BB79-10B6611B9967}" srcOrd="0" destOrd="0" presId="urn:microsoft.com/office/officeart/2005/8/layout/list1"/>
    <dgm:cxn modelId="{2B0B8CBB-775C-4573-8F2C-17EBB5CFE85B}" type="presOf" srcId="{05D4C6C5-531F-4DED-BD5A-B4DA1DF0D8E4}" destId="{3E1382B3-2245-44EE-8D7E-E40A0CA1A8F8}" srcOrd="1" destOrd="0" presId="urn:microsoft.com/office/officeart/2005/8/layout/list1"/>
    <dgm:cxn modelId="{8505CECF-BB58-4317-B625-42D7FAB82005}" type="presOf" srcId="{3ABE304B-525B-43E2-95BC-A45B3BF32FD5}" destId="{5835B922-0222-4B9F-A0FD-280CD45E814F}" srcOrd="0" destOrd="0" presId="urn:microsoft.com/office/officeart/2005/8/layout/list1"/>
    <dgm:cxn modelId="{A4935DE7-086A-4D4E-9C2A-D4AD9D77BAB3}" type="presOf" srcId="{37E6671D-2CD9-4821-9596-A404D2C79D6E}" destId="{34ECBD17-6396-4946-8271-27589EA09601}" srcOrd="0" destOrd="0" presId="urn:microsoft.com/office/officeart/2005/8/layout/list1"/>
    <dgm:cxn modelId="{A0E3B211-B6F4-4A51-94D4-0586DADF5D0F}" type="presParOf" srcId="{5835B922-0222-4B9F-A0FD-280CD45E814F}" destId="{A549C329-143A-41B8-A87C-A6F5D7AE4FA6}" srcOrd="0" destOrd="0" presId="urn:microsoft.com/office/officeart/2005/8/layout/list1"/>
    <dgm:cxn modelId="{BD2C2CE6-3E2B-4B64-BB11-9C8B21AA8CD2}" type="presParOf" srcId="{A549C329-143A-41B8-A87C-A6F5D7AE4FA6}" destId="{03DF9A06-5268-4523-BB79-10B6611B9967}" srcOrd="0" destOrd="0" presId="urn:microsoft.com/office/officeart/2005/8/layout/list1"/>
    <dgm:cxn modelId="{D3827899-1760-469F-A34F-C9DCD3C91B9B}" type="presParOf" srcId="{A549C329-143A-41B8-A87C-A6F5D7AE4FA6}" destId="{0BB68717-7D7E-45DB-BB56-B85DE4E0E77F}" srcOrd="1" destOrd="0" presId="urn:microsoft.com/office/officeart/2005/8/layout/list1"/>
    <dgm:cxn modelId="{5AD30593-8736-4878-9BD6-22B846C114B0}" type="presParOf" srcId="{5835B922-0222-4B9F-A0FD-280CD45E814F}" destId="{B74B1E9E-11BC-43D0-B0CA-AF510CD1B35D}" srcOrd="1" destOrd="0" presId="urn:microsoft.com/office/officeart/2005/8/layout/list1"/>
    <dgm:cxn modelId="{F04EC9C3-6638-49D5-A2EE-566251F4FB43}" type="presParOf" srcId="{5835B922-0222-4B9F-A0FD-280CD45E814F}" destId="{48136B83-5078-4337-A3E3-2E366578FD15}" srcOrd="2" destOrd="0" presId="urn:microsoft.com/office/officeart/2005/8/layout/list1"/>
    <dgm:cxn modelId="{656E3260-A8F0-4D31-AF67-E2715752D77B}" type="presParOf" srcId="{5835B922-0222-4B9F-A0FD-280CD45E814F}" destId="{E075E714-7B01-4585-A6A0-6E51ECB3F05B}" srcOrd="3" destOrd="0" presId="urn:microsoft.com/office/officeart/2005/8/layout/list1"/>
    <dgm:cxn modelId="{E949C78B-3FD4-4010-8DE8-2BEDA7552181}" type="presParOf" srcId="{5835B922-0222-4B9F-A0FD-280CD45E814F}" destId="{38D9850D-A415-4605-953B-8C23CC1924AC}" srcOrd="4" destOrd="0" presId="urn:microsoft.com/office/officeart/2005/8/layout/list1"/>
    <dgm:cxn modelId="{75E614EB-61A2-4D36-B8DA-2A3B69CCFE0A}" type="presParOf" srcId="{38D9850D-A415-4605-953B-8C23CC1924AC}" destId="{34ECBD17-6396-4946-8271-27589EA09601}" srcOrd="0" destOrd="0" presId="urn:microsoft.com/office/officeart/2005/8/layout/list1"/>
    <dgm:cxn modelId="{63A9F9C2-8BC3-492C-9E76-6DB2071FCC66}" type="presParOf" srcId="{38D9850D-A415-4605-953B-8C23CC1924AC}" destId="{9DB84E1E-0662-45F2-9ABF-20A6EE88BD4E}" srcOrd="1" destOrd="0" presId="urn:microsoft.com/office/officeart/2005/8/layout/list1"/>
    <dgm:cxn modelId="{DA6C6D74-D2A0-4D1F-B489-3E2EEC7664DA}" type="presParOf" srcId="{5835B922-0222-4B9F-A0FD-280CD45E814F}" destId="{CC75B2C2-290B-4F7D-B905-AEB3DDC937A4}" srcOrd="5" destOrd="0" presId="urn:microsoft.com/office/officeart/2005/8/layout/list1"/>
    <dgm:cxn modelId="{D45786D9-740A-4794-B3F2-CA562F3F6CFD}" type="presParOf" srcId="{5835B922-0222-4B9F-A0FD-280CD45E814F}" destId="{E0507952-E32D-42B4-84F4-4B9923AAF1E5}" srcOrd="6" destOrd="0" presId="urn:microsoft.com/office/officeart/2005/8/layout/list1"/>
    <dgm:cxn modelId="{15A9FF2C-B2FB-4D57-A261-728670FCD201}" type="presParOf" srcId="{5835B922-0222-4B9F-A0FD-280CD45E814F}" destId="{480DB3A3-5B85-489C-97E3-C8E7707BFCFC}" srcOrd="7" destOrd="0" presId="urn:microsoft.com/office/officeart/2005/8/layout/list1"/>
    <dgm:cxn modelId="{D0676A1B-0674-4C4C-9CAF-9FF762778645}" type="presParOf" srcId="{5835B922-0222-4B9F-A0FD-280CD45E814F}" destId="{7C15A87F-10AF-49EB-A1FC-5E78E3E5B914}" srcOrd="8" destOrd="0" presId="urn:microsoft.com/office/officeart/2005/8/layout/list1"/>
    <dgm:cxn modelId="{22AE4749-F3C4-4AA9-8614-C04053302848}" type="presParOf" srcId="{7C15A87F-10AF-49EB-A1FC-5E78E3E5B914}" destId="{C087A66B-D848-47A1-88C6-C8CAF885FCAB}" srcOrd="0" destOrd="0" presId="urn:microsoft.com/office/officeart/2005/8/layout/list1"/>
    <dgm:cxn modelId="{57CA44A2-3A71-4D6E-BAB4-BC21859AAB02}" type="presParOf" srcId="{7C15A87F-10AF-49EB-A1FC-5E78E3E5B914}" destId="{3E1382B3-2245-44EE-8D7E-E40A0CA1A8F8}" srcOrd="1" destOrd="0" presId="urn:microsoft.com/office/officeart/2005/8/layout/list1"/>
    <dgm:cxn modelId="{3249FBA5-782A-47A7-A235-D0B4E262B009}" type="presParOf" srcId="{5835B922-0222-4B9F-A0FD-280CD45E814F}" destId="{29A12C06-1EFB-47C9-8218-4CED38025097}" srcOrd="9" destOrd="0" presId="urn:microsoft.com/office/officeart/2005/8/layout/list1"/>
    <dgm:cxn modelId="{385328BC-808C-41C1-8452-4D7CBA74B11F}" type="presParOf" srcId="{5835B922-0222-4B9F-A0FD-280CD45E814F}" destId="{1AE087D4-9BCA-421C-8610-188BFD6F1EC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136B83-5078-4337-A3E3-2E366578FD15}">
      <dsp:nvSpPr>
        <dsp:cNvPr id="0" name=""/>
        <dsp:cNvSpPr/>
      </dsp:nvSpPr>
      <dsp:spPr>
        <a:xfrm>
          <a:off x="0" y="391262"/>
          <a:ext cx="779621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68717-7D7E-45DB-BB56-B85DE4E0E77F}">
      <dsp:nvSpPr>
        <dsp:cNvPr id="0" name=""/>
        <dsp:cNvSpPr/>
      </dsp:nvSpPr>
      <dsp:spPr>
        <a:xfrm>
          <a:off x="389810" y="22262"/>
          <a:ext cx="5457349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75" tIns="0" rIns="206275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Fertility Rate</a:t>
          </a:r>
          <a:endParaRPr lang="en-US" sz="2500" kern="1200" dirty="0"/>
        </a:p>
      </dsp:txBody>
      <dsp:txXfrm>
        <a:off x="425836" y="58288"/>
        <a:ext cx="5385297" cy="665948"/>
      </dsp:txXfrm>
    </dsp:sp>
    <dsp:sp modelId="{E0507952-E32D-42B4-84F4-4B9923AAF1E5}">
      <dsp:nvSpPr>
        <dsp:cNvPr id="0" name=""/>
        <dsp:cNvSpPr/>
      </dsp:nvSpPr>
      <dsp:spPr>
        <a:xfrm>
          <a:off x="0" y="1525262"/>
          <a:ext cx="779621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B84E1E-0662-45F2-9ABF-20A6EE88BD4E}">
      <dsp:nvSpPr>
        <dsp:cNvPr id="0" name=""/>
        <dsp:cNvSpPr/>
      </dsp:nvSpPr>
      <dsp:spPr>
        <a:xfrm>
          <a:off x="389810" y="1156262"/>
          <a:ext cx="5457349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75" tIns="0" rIns="206275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Age Structure</a:t>
          </a:r>
          <a:endParaRPr lang="en-US" sz="2500" kern="1200" dirty="0"/>
        </a:p>
      </dsp:txBody>
      <dsp:txXfrm>
        <a:off x="425836" y="1192288"/>
        <a:ext cx="5385297" cy="665948"/>
      </dsp:txXfrm>
    </dsp:sp>
    <dsp:sp modelId="{1AE087D4-9BCA-421C-8610-188BFD6F1EC2}">
      <dsp:nvSpPr>
        <dsp:cNvPr id="0" name=""/>
        <dsp:cNvSpPr/>
      </dsp:nvSpPr>
      <dsp:spPr>
        <a:xfrm>
          <a:off x="0" y="2659262"/>
          <a:ext cx="779621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1382B3-2245-44EE-8D7E-E40A0CA1A8F8}">
      <dsp:nvSpPr>
        <dsp:cNvPr id="0" name=""/>
        <dsp:cNvSpPr/>
      </dsp:nvSpPr>
      <dsp:spPr>
        <a:xfrm>
          <a:off x="389810" y="2290262"/>
          <a:ext cx="5457349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75" tIns="0" rIns="206275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Infant Mortality Rate</a:t>
          </a:r>
          <a:endParaRPr lang="en-US" sz="2500" kern="1200" dirty="0"/>
        </a:p>
      </dsp:txBody>
      <dsp:txXfrm>
        <a:off x="425836" y="2326288"/>
        <a:ext cx="5385297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5F83AF-3267-4AFF-9B9A-F2896BD0F0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CTIS 186 PowerPoint Midterm Exam (Spring 2023 - 2024)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3777C8-BCE5-498A-9365-E9581709F5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D37C0-7F68-4F1B-B0E7-C789D5F1AF42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AF4A44-2125-4749-AB09-F31006EB82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Population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E49308-BBA8-4C4A-9B43-728BB28FEE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E38E5-CA2B-4C6F-B572-3B4A2305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392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CTIS 186 PowerPoint Midterm Exam (Spring 2023 - 2024)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16730-A7BB-4707-959E-5832987B82C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Population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D73CA-3B54-4EFA-BCBE-F66BF29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2461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2542341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Don’t forget to mention that the world population reached 8 billion in mid-November 2022!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CFBF-138A-44E4-AB7E-C0C724ABAC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Population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282C14D-8578-4C9C-98A6-D8714686826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2023 - 2024)</a:t>
            </a:r>
          </a:p>
        </p:txBody>
      </p:sp>
    </p:spTree>
    <p:extLst>
      <p:ext uri="{BB962C8B-B14F-4D97-AF65-F5344CB8AC3E}">
        <p14:creationId xmlns:p14="http://schemas.microsoft.com/office/powerpoint/2010/main" val="201645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3342011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247530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1214411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2864332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309778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604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0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90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32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6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2741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9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8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303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97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9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21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84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93345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Populatıon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/>
          <a:lstStyle/>
          <a:p>
            <a:r>
              <a:rPr lang="tr-TR" sz="33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Jamel ben chafra</a:t>
            </a:r>
            <a:endParaRPr lang="en-US" sz="3300" b="1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C11E10-E25B-4CA2-BB08-ED266E0889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826BB-5CF7-43C2-B9B2-B2C25C5E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r-TR" sz="4600" b="1" dirty="0"/>
              <a:t>What does populatıon mean?</a:t>
            </a:r>
            <a:endParaRPr lang="en-US" sz="4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CD6B0-1DF9-49B4-BFBC-C7DCD95ADCB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200" dirty="0"/>
              <a:t>It is the total number of humans currently living.</a:t>
            </a:r>
          </a:p>
          <a:p>
            <a:pPr algn="ctr"/>
            <a:r>
              <a:rPr lang="tr-TR" sz="2200" dirty="0"/>
              <a:t>Experienced continuous growth since the 14</a:t>
            </a:r>
            <a:r>
              <a:rPr lang="tr-TR" sz="2200" baseline="30000" dirty="0"/>
              <a:t>th</a:t>
            </a:r>
            <a:r>
              <a:rPr lang="tr-TR" sz="2200" dirty="0"/>
              <a:t> Century.</a:t>
            </a:r>
          </a:p>
          <a:p>
            <a:pPr algn="ctr"/>
            <a:r>
              <a:rPr lang="tr-TR" sz="2200" dirty="0"/>
              <a:t>Depends on fertility and mortality rates.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088422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AFE6B-CC60-4B2B-9FE2-EBE604EC9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19" y="381000"/>
            <a:ext cx="7797662" cy="685800"/>
          </a:xfrm>
        </p:spPr>
        <p:txBody>
          <a:bodyPr/>
          <a:lstStyle/>
          <a:p>
            <a:pPr algn="ctr"/>
            <a:r>
              <a:rPr lang="tr-TR" sz="4000" b="1" dirty="0"/>
              <a:t>Population by Region (in millions)</a:t>
            </a:r>
            <a:endParaRPr lang="en-US" sz="4000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0C2F501-1B8F-44FD-BC51-6A6460A0020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21230421"/>
              </p:ext>
            </p:extLst>
          </p:nvPr>
        </p:nvGraphicFramePr>
        <p:xfrm>
          <a:off x="514169" y="1524000"/>
          <a:ext cx="7796212" cy="33375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898106">
                  <a:extLst>
                    <a:ext uri="{9D8B030D-6E8A-4147-A177-3AD203B41FA5}">
                      <a16:colId xmlns:a16="http://schemas.microsoft.com/office/drawing/2014/main" val="1567016466"/>
                    </a:ext>
                  </a:extLst>
                </a:gridCol>
                <a:gridCol w="3898106">
                  <a:extLst>
                    <a:ext uri="{9D8B030D-6E8A-4147-A177-3AD203B41FA5}">
                      <a16:colId xmlns:a16="http://schemas.microsoft.com/office/drawing/2014/main" val="4182282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Region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Population (2022)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413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Sub-Saharan Africa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1,152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486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Northern Africa and Western Asia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549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579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Central Asia and Southern Asia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2,075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190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Eastern Asia and Southeastern Asia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2,342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46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Europe and Northern America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1,120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50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Latin America and the Caribbean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658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678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Australia and New Zealand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295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Oceana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22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894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978C3-FE90-4E99-9052-852B35AF4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srgbClr val="00B050"/>
                </a:solidFill>
              </a:rPr>
              <a:t>Factors driving population growth</a:t>
            </a:r>
            <a:endParaRPr lang="en-US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DF4AB3-B221-4A5A-A93D-ECB93828B57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04056391"/>
              </p:ext>
            </p:extLst>
          </p:nvPr>
        </p:nvGraphicFramePr>
        <p:xfrm>
          <a:off x="514350" y="2063750"/>
          <a:ext cx="7796213" cy="331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34230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263B3-FE86-4CDF-890E-D398E1A0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C000"/>
                </a:solidFill>
              </a:rPr>
              <a:t>World Population Challenges</a:t>
            </a:r>
            <a:endParaRPr lang="en-US" sz="4000" b="1" dirty="0">
              <a:solidFill>
                <a:srgbClr val="FFC000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8329B7D-687F-4A02-A2E4-ABE0FBD150D5}"/>
              </a:ext>
            </a:extLst>
          </p:cNvPr>
          <p:cNvGrpSpPr/>
          <p:nvPr/>
        </p:nvGrpSpPr>
        <p:grpSpPr>
          <a:xfrm>
            <a:off x="1066800" y="2809695"/>
            <a:ext cx="5257802" cy="1151965"/>
            <a:chOff x="1066800" y="2809695"/>
            <a:chExt cx="5257802" cy="1151965"/>
          </a:xfrm>
        </p:grpSpPr>
        <p:sp>
          <p:nvSpPr>
            <p:cNvPr id="3" name="Plaque 2">
              <a:extLst>
                <a:ext uri="{FF2B5EF4-FFF2-40B4-BE49-F238E27FC236}">
                  <a16:creationId xmlns:a16="http://schemas.microsoft.com/office/drawing/2014/main" id="{F3065330-20BF-4235-958C-BAF0F0B5A579}"/>
                </a:ext>
              </a:extLst>
            </p:cNvPr>
            <p:cNvSpPr/>
            <p:nvPr/>
          </p:nvSpPr>
          <p:spPr>
            <a:xfrm>
              <a:off x="1066800" y="2809695"/>
              <a:ext cx="1524000" cy="1151965"/>
            </a:xfrm>
            <a:prstGeom prst="plaqu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Population size</a:t>
              </a:r>
              <a:endParaRPr lang="en-US" dirty="0"/>
            </a:p>
          </p:txBody>
        </p:sp>
        <p:sp>
          <p:nvSpPr>
            <p:cNvPr id="4" name="Plaque 3">
              <a:extLst>
                <a:ext uri="{FF2B5EF4-FFF2-40B4-BE49-F238E27FC236}">
                  <a16:creationId xmlns:a16="http://schemas.microsoft.com/office/drawing/2014/main" id="{8B175086-4DAA-4225-A574-25ED8823B9A9}"/>
                </a:ext>
              </a:extLst>
            </p:cNvPr>
            <p:cNvSpPr/>
            <p:nvPr/>
          </p:nvSpPr>
          <p:spPr>
            <a:xfrm>
              <a:off x="2933701" y="2809695"/>
              <a:ext cx="1524000" cy="1151965"/>
            </a:xfrm>
            <a:prstGeom prst="plaqu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Population ageing</a:t>
              </a:r>
              <a:endParaRPr lang="en-US" dirty="0"/>
            </a:p>
          </p:txBody>
        </p:sp>
        <p:sp>
          <p:nvSpPr>
            <p:cNvPr id="5" name="Plaque 4">
              <a:extLst>
                <a:ext uri="{FF2B5EF4-FFF2-40B4-BE49-F238E27FC236}">
                  <a16:creationId xmlns:a16="http://schemas.microsoft.com/office/drawing/2014/main" id="{CC5350D5-DD12-4FDF-B307-7B41252E1B69}"/>
                </a:ext>
              </a:extLst>
            </p:cNvPr>
            <p:cNvSpPr/>
            <p:nvPr/>
          </p:nvSpPr>
          <p:spPr>
            <a:xfrm>
              <a:off x="4800602" y="2809695"/>
              <a:ext cx="1524000" cy="1151965"/>
            </a:xfrm>
            <a:prstGeom prst="plaqu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Population policies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38522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263B3-FE86-4CDF-890E-D398E1A0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C000"/>
                </a:solidFill>
              </a:rPr>
              <a:t>World Population Challenges</a:t>
            </a:r>
            <a:endParaRPr lang="en-US" sz="4000" b="1" dirty="0">
              <a:solidFill>
                <a:srgbClr val="FFC000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88BFC51-5944-43F8-A6B5-D64D90284FB2}"/>
              </a:ext>
            </a:extLst>
          </p:cNvPr>
          <p:cNvGrpSpPr/>
          <p:nvPr/>
        </p:nvGrpSpPr>
        <p:grpSpPr>
          <a:xfrm>
            <a:off x="1066800" y="2809695"/>
            <a:ext cx="7162800" cy="1151965"/>
            <a:chOff x="1066800" y="2809695"/>
            <a:chExt cx="7162800" cy="1151965"/>
          </a:xfrm>
        </p:grpSpPr>
        <p:sp>
          <p:nvSpPr>
            <p:cNvPr id="3" name="Plaque 2">
              <a:extLst>
                <a:ext uri="{FF2B5EF4-FFF2-40B4-BE49-F238E27FC236}">
                  <a16:creationId xmlns:a16="http://schemas.microsoft.com/office/drawing/2014/main" id="{F3065330-20BF-4235-958C-BAF0F0B5A579}"/>
                </a:ext>
              </a:extLst>
            </p:cNvPr>
            <p:cNvSpPr/>
            <p:nvPr/>
          </p:nvSpPr>
          <p:spPr>
            <a:xfrm>
              <a:off x="1066800" y="2809695"/>
              <a:ext cx="1524000" cy="1151965"/>
            </a:xfrm>
            <a:prstGeom prst="plaqu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Population size</a:t>
              </a:r>
              <a:endParaRPr lang="en-US" dirty="0"/>
            </a:p>
          </p:txBody>
        </p:sp>
        <p:sp>
          <p:nvSpPr>
            <p:cNvPr id="4" name="Plaque 3">
              <a:extLst>
                <a:ext uri="{FF2B5EF4-FFF2-40B4-BE49-F238E27FC236}">
                  <a16:creationId xmlns:a16="http://schemas.microsoft.com/office/drawing/2014/main" id="{8B175086-4DAA-4225-A574-25ED8823B9A9}"/>
                </a:ext>
              </a:extLst>
            </p:cNvPr>
            <p:cNvSpPr/>
            <p:nvPr/>
          </p:nvSpPr>
          <p:spPr>
            <a:xfrm>
              <a:off x="2933701" y="2809695"/>
              <a:ext cx="1524000" cy="1151965"/>
            </a:xfrm>
            <a:prstGeom prst="plaqu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Population ageing</a:t>
              </a:r>
              <a:endParaRPr lang="en-US" dirty="0"/>
            </a:p>
          </p:txBody>
        </p:sp>
        <p:sp>
          <p:nvSpPr>
            <p:cNvPr id="5" name="Plaque 4">
              <a:extLst>
                <a:ext uri="{FF2B5EF4-FFF2-40B4-BE49-F238E27FC236}">
                  <a16:creationId xmlns:a16="http://schemas.microsoft.com/office/drawing/2014/main" id="{CC5350D5-DD12-4FDF-B307-7B41252E1B69}"/>
                </a:ext>
              </a:extLst>
            </p:cNvPr>
            <p:cNvSpPr/>
            <p:nvPr/>
          </p:nvSpPr>
          <p:spPr>
            <a:xfrm>
              <a:off x="4800602" y="2809695"/>
              <a:ext cx="1524000" cy="1151965"/>
            </a:xfrm>
            <a:prstGeom prst="plaqu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Population policies</a:t>
              </a:r>
              <a:endParaRPr lang="en-US" dirty="0"/>
            </a:p>
          </p:txBody>
        </p:sp>
        <p:sp>
          <p:nvSpPr>
            <p:cNvPr id="7" name="Rectangle: Single Corner Snipped 6">
              <a:extLst>
                <a:ext uri="{FF2B5EF4-FFF2-40B4-BE49-F238E27FC236}">
                  <a16:creationId xmlns:a16="http://schemas.microsoft.com/office/drawing/2014/main" id="{439E1D2D-BE7E-432D-A7F9-FDAE7405DAA5}"/>
                </a:ext>
              </a:extLst>
            </p:cNvPr>
            <p:cNvSpPr/>
            <p:nvPr/>
          </p:nvSpPr>
          <p:spPr>
            <a:xfrm>
              <a:off x="6553200" y="2809695"/>
              <a:ext cx="1676400" cy="1151965"/>
            </a:xfrm>
            <a:prstGeom prst="snip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Health Improvements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291204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0C9DBD4-3E08-4A18-9F00-70958D1A6052}"/>
              </a:ext>
            </a:extLst>
          </p:cNvPr>
          <p:cNvSpPr/>
          <p:nvPr/>
        </p:nvSpPr>
        <p:spPr>
          <a:xfrm>
            <a:off x="3200400" y="1981200"/>
            <a:ext cx="2743200" cy="2743200"/>
          </a:xfrm>
          <a:custGeom>
            <a:avLst/>
            <a:gdLst>
              <a:gd name="connsiteX0" fmla="*/ 1371600 w 2743200"/>
              <a:gd name="connsiteY0" fmla="*/ 0 h 2743200"/>
              <a:gd name="connsiteX1" fmla="*/ 2057400 w 2743200"/>
              <a:gd name="connsiteY1" fmla="*/ 0 h 2743200"/>
              <a:gd name="connsiteX2" fmla="*/ 2743200 w 2743200"/>
              <a:gd name="connsiteY2" fmla="*/ 2743200 h 2743200"/>
              <a:gd name="connsiteX3" fmla="*/ 1371600 w 2743200"/>
              <a:gd name="connsiteY3" fmla="*/ 2743200 h 2743200"/>
              <a:gd name="connsiteX4" fmla="*/ 2286000 w 2743200"/>
              <a:gd name="connsiteY4" fmla="*/ 1371600 h 2743200"/>
              <a:gd name="connsiteX5" fmla="*/ 1371600 w 2743200"/>
              <a:gd name="connsiteY5" fmla="*/ 0 h 2743200"/>
              <a:gd name="connsiteX6" fmla="*/ 685800 w 2743200"/>
              <a:gd name="connsiteY6" fmla="*/ 0 h 2743200"/>
              <a:gd name="connsiteX7" fmla="*/ 1371600 w 2743200"/>
              <a:gd name="connsiteY7" fmla="*/ 0 h 2743200"/>
              <a:gd name="connsiteX8" fmla="*/ 457200 w 2743200"/>
              <a:gd name="connsiteY8" fmla="*/ 1371600 h 2743200"/>
              <a:gd name="connsiteX9" fmla="*/ 1371600 w 2743200"/>
              <a:gd name="connsiteY9" fmla="*/ 2743200 h 2743200"/>
              <a:gd name="connsiteX10" fmla="*/ 0 w 2743200"/>
              <a:gd name="connsiteY10" fmla="*/ 274320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43200" h="2743200">
                <a:moveTo>
                  <a:pt x="1371600" y="0"/>
                </a:moveTo>
                <a:lnTo>
                  <a:pt x="2057400" y="0"/>
                </a:lnTo>
                <a:lnTo>
                  <a:pt x="2743200" y="2743200"/>
                </a:lnTo>
                <a:lnTo>
                  <a:pt x="1371600" y="2743200"/>
                </a:lnTo>
                <a:cubicBezTo>
                  <a:pt x="1876609" y="2743200"/>
                  <a:pt x="2286000" y="2129114"/>
                  <a:pt x="2286000" y="1371600"/>
                </a:cubicBezTo>
                <a:cubicBezTo>
                  <a:pt x="2286000" y="614086"/>
                  <a:pt x="1876609" y="0"/>
                  <a:pt x="1371600" y="0"/>
                </a:cubicBezTo>
                <a:close/>
                <a:moveTo>
                  <a:pt x="685800" y="0"/>
                </a:moveTo>
                <a:lnTo>
                  <a:pt x="1371600" y="0"/>
                </a:lnTo>
                <a:cubicBezTo>
                  <a:pt x="866591" y="0"/>
                  <a:pt x="457200" y="614086"/>
                  <a:pt x="457200" y="1371600"/>
                </a:cubicBezTo>
                <a:cubicBezTo>
                  <a:pt x="457200" y="2129114"/>
                  <a:pt x="866591" y="2743200"/>
                  <a:pt x="1371600" y="2743200"/>
                </a:cubicBezTo>
                <a:lnTo>
                  <a:pt x="0" y="27432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r-TR" dirty="0">
                <a:solidFill>
                  <a:srgbClr val="7030A0"/>
                </a:solidFill>
                <a:latin typeface="Impact" panose="020B0806030902050204" pitchFamily="34" charset="0"/>
              </a:rPr>
              <a:t>Be aware of ageing population !</a:t>
            </a:r>
            <a:endParaRPr lang="en-US" dirty="0">
              <a:solidFill>
                <a:srgbClr val="7030A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507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297</TotalTime>
  <Words>221</Words>
  <Application>Microsoft Office PowerPoint</Application>
  <PresentationFormat>On-screen Show (4:3)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Calibri</vt:lpstr>
      <vt:lpstr>Calibri Light</vt:lpstr>
      <vt:lpstr>Impact</vt:lpstr>
      <vt:lpstr>Retrospect</vt:lpstr>
      <vt:lpstr>Populatıon</vt:lpstr>
      <vt:lpstr>What does populatıon mean?</vt:lpstr>
      <vt:lpstr>Population by Region (in millions)</vt:lpstr>
      <vt:lpstr>Factors driving population growth</vt:lpstr>
      <vt:lpstr>World Population Challenges</vt:lpstr>
      <vt:lpstr>World Population Challenges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Jamel  Chafra</cp:lastModifiedBy>
  <cp:revision>29</cp:revision>
  <dcterms:created xsi:type="dcterms:W3CDTF">2021-02-02T11:36:17Z</dcterms:created>
  <dcterms:modified xsi:type="dcterms:W3CDTF">2024-03-18T10:52:58Z</dcterms:modified>
</cp:coreProperties>
</file>